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5143500" cx="9144000"/>
  <p:notesSz cx="6858000" cy="9144000"/>
  <p:embeddedFontLst>
    <p:embeddedFont>
      <p:font typeface="Playfair Display"/>
      <p:regular r:id="rId20"/>
      <p:bold r:id="rId21"/>
      <p:italic r:id="rId22"/>
      <p:boldItalic r:id="rId23"/>
    </p:embeddedFont>
    <p:embeddedFont>
      <p:font typeface="Montserrat"/>
      <p:regular r:id="rId24"/>
      <p:bold r:id="rId25"/>
      <p:italic r:id="rId26"/>
      <p:boldItalic r:id="rId27"/>
    </p:embeddedFont>
    <p:embeddedFont>
      <p:font typeface="Oswald"/>
      <p:regular r:id="rId28"/>
      <p:bold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ayfairDisplay-regular.fntdata"/><Relationship Id="rId22" Type="http://schemas.openxmlformats.org/officeDocument/2006/relationships/font" Target="fonts/PlayfairDisplay-italic.fntdata"/><Relationship Id="rId21" Type="http://schemas.openxmlformats.org/officeDocument/2006/relationships/font" Target="fonts/PlayfairDisplay-bold.fntdata"/><Relationship Id="rId24" Type="http://schemas.openxmlformats.org/officeDocument/2006/relationships/font" Target="fonts/Montserrat-regular.fntdata"/><Relationship Id="rId23" Type="http://schemas.openxmlformats.org/officeDocument/2006/relationships/font" Target="fonts/PlayfairDisplay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ontserrat-italic.fntdata"/><Relationship Id="rId25" Type="http://schemas.openxmlformats.org/officeDocument/2006/relationships/font" Target="fonts/Montserrat-bold.fntdata"/><Relationship Id="rId28" Type="http://schemas.openxmlformats.org/officeDocument/2006/relationships/font" Target="fonts/Oswald-regular.fntdata"/><Relationship Id="rId27" Type="http://schemas.openxmlformats.org/officeDocument/2006/relationships/font" Target="fonts/Montserrat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Oswald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4286250" y="0"/>
            <a:ext cx="72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4358475" y="0"/>
            <a:ext cx="3853200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  <a:solidFill>
            <a:schemeClr val="dk2"/>
          </a:solidFill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accent5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5400000">
            <a:off x="4550700" y="-498600"/>
            <a:ext cx="42600" cy="845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6" name="Shape 26"/>
          <p:cNvSpPr txBox="1"/>
          <p:nvPr>
            <p:ph idx="2" type="body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3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0" name="Shape 4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" name="Shape 41"/>
          <p:cNvSpPr txBox="1"/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2" name="Shape 42"/>
          <p:cNvSpPr txBox="1"/>
          <p:nvPr>
            <p:ph idx="1" type="subTitle"/>
          </p:nvPr>
        </p:nvSpPr>
        <p:spPr>
          <a:xfrm>
            <a:off x="265500" y="2921400"/>
            <a:ext cx="4045200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43" name="Shape 43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Playfair Display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0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0.jpg"/><Relationship Id="rId4" Type="http://schemas.openxmlformats.org/officeDocument/2006/relationships/image" Target="../media/image0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youtube.com/v/OJu41LxoeY8" TargetMode="External"/><Relationship Id="rId4" Type="http://schemas.openxmlformats.org/officeDocument/2006/relationships/image" Target="../media/image0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algn="l">
              <a:spcBef>
                <a:spcPts val="0"/>
              </a:spcBef>
              <a:buNone/>
            </a:pPr>
            <a:r>
              <a:rPr lang="en"/>
              <a:t>The Federal Reserve</a:t>
            </a:r>
          </a:p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“The Fed”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Roles of the Various Federal Reserve banks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There are 12 federal reserve banks that serve own region, named after location</a:t>
            </a:r>
          </a:p>
          <a:p>
            <a:pPr indent="-342900" lvl="1" marL="914400" rtl="0">
              <a:spcBef>
                <a:spcPts val="0"/>
              </a:spcBef>
              <a:buClr>
                <a:srgbClr val="000000"/>
              </a:buClr>
              <a:buSzPct val="100000"/>
              <a:buChar char="-"/>
            </a:pPr>
            <a:r>
              <a:rPr lang="en" sz="1800">
                <a:solidFill>
                  <a:srgbClr val="000000"/>
                </a:solidFill>
              </a:rPr>
              <a:t>Boston, New York, Philadelphia, Cleveland, Richmond, Atlanta, Chicago, St. Louis, Minneapolis, Kansas City, Dallas and San Francisco</a:t>
            </a:r>
          </a:p>
          <a:p>
            <a:pPr indent="-3429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-"/>
            </a:pPr>
            <a:r>
              <a:rPr lang="en">
                <a:solidFill>
                  <a:srgbClr val="000000"/>
                </a:solidFill>
              </a:rPr>
              <a:t>The reserve banks serve banks, and the US treasury - store currency, process checks and electronic payments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Handle Treasury payments, sell government securities and assist with the Treasury's cash management and investment activities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Current Chair of the Fed</a:t>
            </a:r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★"/>
            </a:pPr>
            <a:r>
              <a:rPr lang="en"/>
              <a:t>Janet Yellen!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Previously served as vice chair from 2010-2014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Succeeded Ben Bernanke in 2014 as Chair</a:t>
            </a:r>
          </a:p>
          <a:p>
            <a:pPr indent="-228600" lvl="0" marL="457200" rtl="0">
              <a:spcBef>
                <a:spcPts val="0"/>
              </a:spcBef>
              <a:buChar char="★"/>
            </a:pPr>
            <a:r>
              <a:rPr lang="en"/>
              <a:t>First Women to ever hold the position Chairwomen of the Federal Reserve</a:t>
            </a:r>
          </a:p>
        </p:txBody>
      </p:sp>
      <p:pic>
        <p:nvPicPr>
          <p:cNvPr id="128" name="Shape 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67837" y="3055550"/>
            <a:ext cx="3208324" cy="1831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Nomination Process for Chairman/Vice chairman</a:t>
            </a:r>
          </a:p>
        </p:txBody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Selected by President from within the current board of governors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Senate has to approve selection for chairman and vice chair</a:t>
            </a:r>
          </a:p>
          <a:p>
            <a:pPr indent="-228600" lvl="1" marL="914400">
              <a:spcBef>
                <a:spcPts val="0"/>
              </a:spcBef>
              <a:buChar char="-"/>
            </a:pPr>
            <a:r>
              <a:rPr lang="en"/>
              <a:t>4 year terms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Board of Governors</a:t>
            </a:r>
          </a:p>
        </p:txBody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Janet Yellen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Stanley Fischer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Daniel Tarullo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Jarome H. Powell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Lael Brainard</a:t>
            </a:r>
          </a:p>
          <a:p>
            <a:pPr indent="-228600" lvl="0" marL="457200">
              <a:spcBef>
                <a:spcPts val="0"/>
              </a:spcBef>
              <a:buChar char="-"/>
            </a:pPr>
            <a:r>
              <a:rPr lang="en"/>
              <a:t>Currently two vacant seats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Nomination Process of Board of Governors</a:t>
            </a:r>
          </a:p>
        </p:txBody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The Members of the Board of governors in the Fed are nominated by the President, then confirmed by Senate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No two governors may come from same federal reserve district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Up to 7 members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Each term is 14 years, with a new term ending every even year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If a full term is served, may not be reappointed</a:t>
            </a:r>
          </a:p>
          <a:p>
            <a:pPr indent="-228600" lvl="0" marL="457200">
              <a:spcBef>
                <a:spcPts val="0"/>
              </a:spcBef>
              <a:buChar char="-"/>
            </a:pPr>
            <a:r>
              <a:rPr lang="en"/>
              <a:t>Can’t be removed for policy views</a:t>
            </a:r>
          </a:p>
        </p:txBody>
      </p:sp>
      <p:pic>
        <p:nvPicPr>
          <p:cNvPr id="147" name="Shape 1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79850" y="2998399"/>
            <a:ext cx="2022875" cy="202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Criticisms?</a:t>
            </a:r>
          </a:p>
        </p:txBody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Governors are not elected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Plays into hands of the elite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Not transparent to the public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Bails out “big banks” while ignoring smaller institutions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Central Banking History</a:t>
            </a:r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311700" y="1234075"/>
            <a:ext cx="4261500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First Bank of the United States (1791-1811)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Second Bank of the United States (1816-1836)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Killed by Jackson, no true central bank for a while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Panic of 1907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Needed intervention of J.P. Morgan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Bankers demanded central reserve and elastic money supply</a:t>
            </a:r>
          </a:p>
        </p:txBody>
      </p:sp>
      <p:pic>
        <p:nvPicPr>
          <p:cNvPr descr="Image result for jackson" id="66" name="Shape 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0375" y="221450"/>
            <a:ext cx="2431850" cy="182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Shape 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56825" y="2184198"/>
            <a:ext cx="2138949" cy="2873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Federal Reserve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234075"/>
            <a:ext cx="4638000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Federal Reserve Act signed by Woodrow Wilson in 1913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Dual purpose: maximize employment, stabilize prices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(Kind of) independent from federal government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Control over money supply</a:t>
            </a:r>
          </a:p>
        </p:txBody>
      </p:sp>
      <p:pic>
        <p:nvPicPr>
          <p:cNvPr descr="File:President Woodrow Wilson portrait December 2 1912.jpg ..."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9041" y="0"/>
            <a:ext cx="422496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Federal Reserve vs Treasury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Treasury manages expenditures and revenue of the federal government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Under executive branch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Can mint physical currency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Federal Reserve is the central bank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Independent of executive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Controls </a:t>
            </a:r>
            <a:r>
              <a:rPr lang="en"/>
              <a:t>monetary</a:t>
            </a:r>
            <a:r>
              <a:rPr lang="en"/>
              <a:t> policy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Powers of Fed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311700" y="1234075"/>
            <a:ext cx="4401300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Loans money to the Treasury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Regulates financial institutions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“Prints” money and controls interest rates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Federal Funds Rate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Lender of last resort through discount window</a:t>
            </a:r>
          </a:p>
        </p:txBody>
      </p:sp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21575" y="1319225"/>
            <a:ext cx="3610725" cy="3249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Why control interest rates?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Controls the amount of currency in circulation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Low interest rates -&gt; lots of borrowing -&gt; inflation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High interest rates -&gt; less borrowing -&gt; curbs inflation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Interest Rates"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0625" y="2374825"/>
            <a:ext cx="4362750" cy="256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How does this work?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311700" y="1234075"/>
            <a:ext cx="6252300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Control of the Federal Funds Rate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Banks must deposit certain percent of $ with Fed by end of day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Banks lend to each other to meet minimum each day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Interest rate on this is called Federal Funds Rate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Trickles down to rest of economy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Fed sets target Federal Funds Rate (but how is this enforced?)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Buying / selling Treasury bonds from banks</a:t>
            </a:r>
          </a:p>
          <a:p>
            <a:pPr indent="-228600" lvl="3" marL="1828800" rtl="0">
              <a:spcBef>
                <a:spcPts val="0"/>
              </a:spcBef>
            </a:pPr>
            <a:r>
              <a:rPr lang="en"/>
              <a:t>If want to lower Federal Funds Rate, send cash to banks and get back bonds</a:t>
            </a:r>
          </a:p>
          <a:p>
            <a:pPr indent="-228600" lvl="3" marL="1828800" rtl="0">
              <a:spcBef>
                <a:spcPts val="0"/>
              </a:spcBef>
            </a:pPr>
            <a:r>
              <a:rPr lang="en"/>
              <a:t>If want to raise Federal Funds Rate, sell bonds to banks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More cash on hand means banks don’t have to lend at high interest rates to meet minimum</a:t>
            </a:r>
          </a:p>
        </p:txBody>
      </p:sp>
      <p:pic>
        <p:nvPicPr>
          <p:cNvPr descr="File:Seal of the United States Federal Reserve System.svg ..." id="101" name="Shape 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84100" y="1763875"/>
            <a:ext cx="2275200" cy="227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Crisis!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311700" y="1234075"/>
            <a:ext cx="4250700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Run on the banks, what do we do?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Lender of last resort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“Discount window”: emergency bailouts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Heavily used to save banks in 2008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Federal Reserve has never lost a single cent doing this</a:t>
            </a:r>
          </a:p>
        </p:txBody>
      </p:sp>
      <p:pic>
        <p:nvPicPr>
          <p:cNvPr descr="File:New Zealand Sign Assembly - Emergency.svg - Wikimedia Commons"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5462" y="342900"/>
            <a:ext cx="3438525" cy="445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mph" presetID="8" presetSubtype="0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3" presetSubtype="3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w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h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" presetSubtype="8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21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descr="Fed chairman Ben Bernanke feels the Bern." id="115" name="Shape 115" title="Bernie Sanders OWNS Ben Bernanke on bank bailouts">
            <a:hlinkClick r:id="rId3"/>
          </p:cNvPr>
          <p:cNvSpPr/>
          <p:nvPr/>
        </p:nvSpPr>
        <p:spPr>
          <a:xfrm>
            <a:off x="1143000" y="0"/>
            <a:ext cx="6858000" cy="5143500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F9D58"/>
      </a:accent4>
      <a:accent5>
        <a:srgbClr val="01AFD1"/>
      </a:accent5>
      <a:accent6>
        <a:srgbClr val="9C27B0"/>
      </a:accent6>
      <a:hlink>
        <a:srgbClr val="01AFD1"/>
      </a:hlink>
      <a:folHlink>
        <a:srgbClr val="01AF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